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8" r:id="rId5"/>
    <p:sldId id="263" r:id="rId6"/>
    <p:sldId id="259" r:id="rId7"/>
    <p:sldId id="260" r:id="rId8"/>
    <p:sldId id="261" r:id="rId9"/>
    <p:sldId id="262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57B"/>
    <a:srgbClr val="440D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D91C0-833B-4B95-9186-226E2E457579}" type="datetimeFigureOut">
              <a:rPr lang="en-US" smtClean="0"/>
              <a:pPr/>
              <a:t>04-Oct-22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18979-C955-4EB0-9594-8E8883D5B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late.googleusercontent.com/translate_c?depth=1&amp;hl=kn&amp;prev=search&amp;pto=aue&amp;rurl=translate.google.com&amp;sl=en&amp;sp=nmt4&amp;u=http://en.wikipedia.org/wiki/Wealth&amp;usg=ALkJrhh8yPpW5c9626iDaQ9ndC4T78ofCA" TargetMode="External"/><Relationship Id="rId2" Type="http://schemas.openxmlformats.org/officeDocument/2006/relationships/hyperlink" Target="https://translate.googleusercontent.com/translate_c?depth=1&amp;hl=kn&amp;prev=search&amp;pto=aue&amp;rurl=translate.google.com&amp;sl=en&amp;sp=nmt4&amp;u=http://en.wikipedia.org/wiki/Profit_maximization&amp;usg=ALkJrhh6QlMDa9sqSVM5O9n1NU71tgKRE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4B457B"/>
                </a:solidFill>
              </a:rPr>
              <a:t>Principles of Financial Management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kn-IN" dirty="0" smtClean="0"/>
              <a:t/>
            </a:r>
            <a:br>
              <a:rPr lang="kn-IN" dirty="0" smtClean="0"/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86800" cy="51816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5200" b="1" dirty="0" smtClean="0">
                <a:solidFill>
                  <a:srgbClr val="0070C0"/>
                </a:solidFill>
              </a:rPr>
              <a:t>Unit I : Financial Management</a:t>
            </a:r>
          </a:p>
          <a:p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kn-IN" sz="4400" b="1" dirty="0" smtClean="0">
                <a:solidFill>
                  <a:srgbClr val="C00000"/>
                </a:solidFill>
              </a:rPr>
              <a:t>ಹಣಕಾಸು ನಿರ್ವಹಣೆ</a:t>
            </a:r>
            <a:endParaRPr lang="en-US" sz="4400" b="1" dirty="0" smtClean="0">
              <a:solidFill>
                <a:srgbClr val="C00000"/>
              </a:solidFill>
            </a:endParaRPr>
          </a:p>
          <a:p>
            <a:r>
              <a:rPr lang="en-US" sz="4400" b="1" dirty="0" smtClean="0">
                <a:solidFill>
                  <a:srgbClr val="C00000"/>
                </a:solidFill>
              </a:rPr>
              <a:t>By</a:t>
            </a:r>
          </a:p>
          <a:p>
            <a:r>
              <a:rPr lang="en-US" sz="7200" b="1" dirty="0" smtClean="0">
                <a:solidFill>
                  <a:srgbClr val="002060"/>
                </a:solidFill>
              </a:rPr>
              <a:t> </a:t>
            </a:r>
            <a:r>
              <a:rPr lang="en-US" sz="7200" b="1" dirty="0" smtClean="0">
                <a:solidFill>
                  <a:srgbClr val="002060"/>
                </a:solidFill>
              </a:rPr>
              <a:t>     </a:t>
            </a:r>
            <a:r>
              <a:rPr lang="en-US" sz="4800" b="1" dirty="0" smtClean="0">
                <a:solidFill>
                  <a:srgbClr val="002060"/>
                </a:solidFill>
              </a:rPr>
              <a:t>Prof</a:t>
            </a:r>
            <a:r>
              <a:rPr lang="en-US" sz="4800" b="1" dirty="0" smtClean="0">
                <a:solidFill>
                  <a:srgbClr val="002060"/>
                </a:solidFill>
              </a:rPr>
              <a:t>. </a:t>
            </a:r>
            <a:r>
              <a:rPr lang="en-US" sz="4800" b="1" dirty="0" err="1" smtClean="0">
                <a:solidFill>
                  <a:srgbClr val="002060"/>
                </a:solidFill>
              </a:rPr>
              <a:t>Pushpa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</a:rPr>
              <a:t>Abbigeri</a:t>
            </a:r>
            <a:r>
              <a:rPr lang="en-US" sz="4800" b="1" dirty="0" smtClean="0">
                <a:solidFill>
                  <a:srgbClr val="002060"/>
                </a:solidFill>
              </a:rPr>
              <a:t> 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r>
              <a:rPr lang="en-US" sz="4200" b="1" dirty="0" smtClean="0">
                <a:solidFill>
                  <a:srgbClr val="002060"/>
                </a:solidFill>
              </a:rPr>
              <a:t>       Associate Professor                 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S</a:t>
            </a:r>
            <a:r>
              <a:rPr lang="en-US" sz="4400" b="1" dirty="0" smtClean="0">
                <a:solidFill>
                  <a:srgbClr val="0070C0"/>
                </a:solidFill>
              </a:rPr>
              <a:t>. K.S.J. Arts &amp; Dr. S. M. S. Commerce College for Women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Financial Planning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kn-IN" sz="3200" b="1" dirty="0" smtClean="0">
                <a:solidFill>
                  <a:srgbClr val="C00000"/>
                </a:solidFill>
              </a:rPr>
              <a:t>ಹಣಕಾಸು ಯೋಜನೆಯ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 Financial planning means deciding in advance how much fund is required for a particular business.</a:t>
            </a:r>
            <a:r>
              <a:rPr lang="kn-IN" b="1" dirty="0" smtClean="0"/>
              <a:t> </a:t>
            </a:r>
            <a:endParaRPr lang="en-US" b="1" dirty="0" smtClean="0"/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</a:t>
            </a:r>
            <a:r>
              <a:rPr lang="kn-IN" dirty="0" smtClean="0">
                <a:solidFill>
                  <a:srgbClr val="C00000"/>
                </a:solidFill>
              </a:rPr>
              <a:t>ಹಣಕಾಸು ಯೋಜನೆ ಎಂದರೆ ಅಗತ್ಯವಾದ ಬಂಡವಾಳವನ್ನು ಅಂದಾಜು ಮಾಡುವ ಮತ್ತು ಅದರ ಸ್ಪರ್ಧೆಯನ್ನು ನಿರ್ಧರಿಸುವ ಪ್ರಕ್ರಿಯೆ. ಇದು ಒಂದು ಉದ್ಯಮದ ನಿಧಿಗಳ ಸಂಗ್ರಹಣೆ, ಹೂಡಿಕೆ ಮತ್ತು ಆಡಳಿತಕ್ಕೆ ಸಂಬಂಧಿಸಿದಂತೆ ಹಣಕಾಸು ನೀತಿಗಳನ್ನು ರೂಪಿಸುವ ಪ್ರಕ್ರಿಯೆಯಾಗಿದೆ.</a:t>
            </a:r>
          </a:p>
          <a:p>
            <a:pPr algn="just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Features /Cannons of a sound financial plan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</a:t>
            </a:r>
            <a:r>
              <a:rPr lang="en-US" dirty="0" smtClean="0"/>
              <a:t>a) Simplicity     e)Provision for contingencies</a:t>
            </a:r>
          </a:p>
          <a:p>
            <a:pPr>
              <a:buNone/>
            </a:pPr>
            <a:r>
              <a:rPr lang="en-US" dirty="0" smtClean="0"/>
              <a:t>b) Flexibility      f) Intensive use of capital</a:t>
            </a:r>
          </a:p>
          <a:p>
            <a:pPr>
              <a:buNone/>
            </a:pPr>
            <a:r>
              <a:rPr lang="en-US" dirty="0" smtClean="0"/>
              <a:t>c) Liquidity         g) Period of finance</a:t>
            </a:r>
          </a:p>
          <a:p>
            <a:pPr>
              <a:buNone/>
            </a:pPr>
            <a:r>
              <a:rPr lang="en-US" dirty="0" smtClean="0"/>
              <a:t>d) Economy        f) Solvency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Financial Management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kn-IN" dirty="0" smtClean="0"/>
              <a:t>ಹಣಕಾಸು ನಿರ್ವಹಣೆ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Financial Management means raising funds and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its effective </a:t>
            </a:r>
            <a:r>
              <a:rPr lang="en-US" b="1" dirty="0" err="1" smtClean="0">
                <a:solidFill>
                  <a:srgbClr val="002060"/>
                </a:solidFill>
              </a:rPr>
              <a:t>utilisation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Objectives of financial management.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a) </a:t>
            </a:r>
            <a:r>
              <a:rPr lang="en-US" b="1" dirty="0" smtClean="0"/>
              <a:t>Profit maximization objective -</a:t>
            </a:r>
            <a:r>
              <a:rPr lang="kn-IN" b="1" dirty="0" smtClean="0"/>
              <a:t> </a:t>
            </a:r>
            <a:r>
              <a:rPr lang="kn-IN" sz="2800" b="1" u="sng" dirty="0" smtClean="0">
                <a:hlinkClick r:id="rId2" tooltip="ಲಾಭ ಗರಿಷ್ಠೀಕರಣ"/>
              </a:rPr>
              <a:t>ಲಾಭ ಗರಿಷ್ಠೀಕರಣ</a:t>
            </a:r>
            <a:endParaRPr lang="en-US" sz="2800" b="1" dirty="0" smtClean="0"/>
          </a:p>
          <a:p>
            <a:r>
              <a:rPr lang="en-US" sz="2800" b="1" dirty="0" smtClean="0"/>
              <a:t>      </a:t>
            </a:r>
            <a:r>
              <a:rPr lang="en-US" sz="2800" dirty="0" smtClean="0"/>
              <a:t>maximizing income of the firm.</a:t>
            </a:r>
          </a:p>
          <a:p>
            <a:r>
              <a:rPr lang="en-US" dirty="0" smtClean="0"/>
              <a:t> b) </a:t>
            </a:r>
            <a:r>
              <a:rPr lang="en-US" b="1" dirty="0" smtClean="0"/>
              <a:t>Wealth maximization </a:t>
            </a:r>
            <a:r>
              <a:rPr lang="en-US" b="1" dirty="0" err="1" smtClean="0"/>
              <a:t>obj</a:t>
            </a:r>
            <a:r>
              <a:rPr lang="en-US" b="1" dirty="0" smtClean="0"/>
              <a:t> -</a:t>
            </a:r>
            <a:r>
              <a:rPr lang="en-US" dirty="0" smtClean="0">
                <a:solidFill>
                  <a:srgbClr val="440DB3"/>
                </a:solidFill>
              </a:rPr>
              <a:t> </a:t>
            </a:r>
            <a:r>
              <a:rPr lang="kn-IN" b="1" u="sng" dirty="0" smtClean="0">
                <a:solidFill>
                  <a:srgbClr val="440DB3"/>
                </a:solidFill>
                <a:hlinkClick r:id="rId3" tooltip="ಸಂಪತ್ತು"/>
              </a:rPr>
              <a:t>ಸಂಪ</a:t>
            </a:r>
            <a:r>
              <a:rPr lang="kn-IN" sz="2400" b="1" u="sng" dirty="0" smtClean="0">
                <a:solidFill>
                  <a:srgbClr val="440DB3"/>
                </a:solidFill>
                <a:hlinkClick r:id="rId3" tooltip="ಸಂಪತ್ತು"/>
              </a:rPr>
              <a:t>ತ್ತಿ</a:t>
            </a:r>
            <a:r>
              <a:rPr lang="kn-IN" u="sng" dirty="0" smtClean="0">
                <a:solidFill>
                  <a:srgbClr val="440DB3"/>
                </a:solidFill>
                <a:hlinkClick r:id="rId3" tooltip="ಸಂಪತ್ತು"/>
              </a:rPr>
              <a:t>ನ</a:t>
            </a:r>
            <a:r>
              <a:rPr lang="kn-IN" sz="2800" dirty="0" smtClean="0">
                <a:solidFill>
                  <a:srgbClr val="440DB3"/>
                </a:solidFill>
              </a:rPr>
              <a:t> ಗರಿಷ್ಠೀಕರಣ</a:t>
            </a:r>
            <a:endParaRPr lang="en-US" dirty="0" smtClean="0">
              <a:solidFill>
                <a:srgbClr val="440DB3"/>
              </a:solidFill>
            </a:endParaRPr>
          </a:p>
          <a:p>
            <a:r>
              <a:rPr lang="en-US" dirty="0" smtClean="0"/>
              <a:t>Maximizing </a:t>
            </a:r>
            <a:r>
              <a:rPr lang="en-US" dirty="0" smtClean="0"/>
              <a:t>the welfare of the shareholders.</a:t>
            </a:r>
          </a:p>
          <a:p>
            <a:r>
              <a:rPr lang="kn-IN" b="1" dirty="0" smtClean="0">
                <a:solidFill>
                  <a:srgbClr val="0070C0"/>
                </a:solidFill>
              </a:rPr>
              <a:t>ಷೇರುದಾರರ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kn-IN" sz="2800" b="1" dirty="0" smtClean="0">
                <a:solidFill>
                  <a:srgbClr val="0070C0"/>
                </a:solidFill>
              </a:rPr>
              <a:t>ಮೌಲ್ಯ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kn-IN" sz="2800" b="1" dirty="0" smtClean="0">
                <a:solidFill>
                  <a:srgbClr val="0070C0"/>
                </a:solidFill>
              </a:rPr>
              <a:t>ಗರಿಷ್ಠೀಕರಣ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kn-IN" dirty="0" smtClean="0"/>
              <a:t/>
            </a:r>
            <a:br>
              <a:rPr lang="kn-IN" dirty="0" smtClean="0"/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Financial Management means raising funds and using them profitably.</a:t>
            </a:r>
          </a:p>
          <a:p>
            <a:pPr>
              <a:buNone/>
            </a:pPr>
            <a:r>
              <a:rPr lang="en-US" b="1" dirty="0" smtClean="0"/>
              <a:t>Definitions</a:t>
            </a:r>
            <a:r>
              <a:rPr lang="en-US" dirty="0" smtClean="0"/>
              <a:t> -</a:t>
            </a:r>
          </a:p>
          <a:p>
            <a:r>
              <a:rPr lang="en-US" dirty="0" smtClean="0"/>
              <a:t>According to </a:t>
            </a:r>
            <a:r>
              <a:rPr lang="en-US" b="1" dirty="0" smtClean="0"/>
              <a:t>S. C. </a:t>
            </a:r>
            <a:r>
              <a:rPr lang="en-US" b="1" dirty="0" err="1" smtClean="0"/>
              <a:t>Kuchal</a:t>
            </a:r>
            <a:r>
              <a:rPr lang="en-US" dirty="0" smtClean="0"/>
              <a:t> : “Financial Management deals with procurement of funds and their effective utilization in the business”.</a:t>
            </a:r>
          </a:p>
          <a:p>
            <a:r>
              <a:rPr lang="en-US" b="1" dirty="0" smtClean="0"/>
              <a:t>Solomon Ezra</a:t>
            </a:r>
            <a:r>
              <a:rPr lang="en-US" dirty="0" smtClean="0"/>
              <a:t> : “It is concerned with the efficient use of an important economic resource namely, capital funds”. </a:t>
            </a:r>
          </a:p>
          <a:p>
            <a:r>
              <a:rPr lang="en-US" b="1" dirty="0" smtClean="0"/>
              <a:t>Howard and Upton</a:t>
            </a:r>
            <a:r>
              <a:rPr lang="en-US" dirty="0" smtClean="0"/>
              <a:t>: Financial management “as an application of general managerial principles to the area of financial decision-making.”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70C0"/>
                </a:solidFill>
              </a:rPr>
              <a:t/>
            </a:r>
            <a:br>
              <a:rPr lang="en-US" b="1" smtClean="0">
                <a:solidFill>
                  <a:srgbClr val="0070C0"/>
                </a:solidFill>
              </a:rPr>
            </a:br>
            <a:r>
              <a:rPr lang="en-US" b="1" smtClean="0">
                <a:solidFill>
                  <a:srgbClr val="0070C0"/>
                </a:solidFill>
              </a:rPr>
              <a:t>Financial </a:t>
            </a:r>
            <a:r>
              <a:rPr lang="en-US" b="1" dirty="0" smtClean="0">
                <a:solidFill>
                  <a:srgbClr val="0070C0"/>
                </a:solidFill>
              </a:rPr>
              <a:t>Decisions</a:t>
            </a:r>
            <a:r>
              <a:rPr lang="en-US" dirty="0" smtClean="0"/>
              <a:t> -</a:t>
            </a:r>
            <a:r>
              <a:rPr lang="kn-IN" dirty="0" smtClean="0"/>
              <a:t> </a:t>
            </a:r>
            <a:r>
              <a:rPr lang="kn-IN" sz="3600" dirty="0" smtClean="0">
                <a:solidFill>
                  <a:srgbClr val="C00000"/>
                </a:solidFill>
              </a:rPr>
              <a:t>ಹಣಕಾಸಿನ ನಿರ್ಧಾರ</a:t>
            </a:r>
            <a:r>
              <a:rPr lang="kn-IN" sz="3200" b="1" dirty="0" smtClean="0">
                <a:solidFill>
                  <a:srgbClr val="C00000"/>
                </a:solidFill>
              </a:rPr>
              <a:t>ಗಳು</a:t>
            </a:r>
            <a:r>
              <a:rPr lang="kn-IN" sz="3200" b="1" dirty="0" smtClean="0"/>
              <a:t/>
            </a:r>
            <a:br>
              <a:rPr lang="kn-IN" sz="3200" b="1" dirty="0" smtClean="0"/>
            </a:b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398463" indent="-398463">
              <a:buNone/>
            </a:pPr>
            <a:r>
              <a:rPr lang="en-US" dirty="0" smtClean="0"/>
              <a:t>a) Fund </a:t>
            </a:r>
            <a:r>
              <a:rPr lang="en-US" dirty="0"/>
              <a:t>requirement </a:t>
            </a:r>
            <a:r>
              <a:rPr lang="en-US" dirty="0" smtClean="0"/>
              <a:t>decision – </a:t>
            </a:r>
            <a:r>
              <a:rPr lang="kn-IN" sz="2600" b="1" dirty="0" smtClean="0">
                <a:solidFill>
                  <a:srgbClr val="C00000"/>
                </a:solidFill>
              </a:rPr>
              <a:t>ಬಂಡವಾಳದ ಅವಶ್ಯಕತೆಗಳ ಅಂದಾಜು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/>
              <a:t>     Fixed and Working capital</a:t>
            </a:r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en-US" dirty="0"/>
              <a:t>) Financing decisions </a:t>
            </a:r>
            <a:r>
              <a:rPr lang="en-US" dirty="0" smtClean="0"/>
              <a:t>-</a:t>
            </a:r>
            <a:r>
              <a:rPr lang="kn-IN" dirty="0" smtClean="0"/>
              <a:t> </a:t>
            </a:r>
            <a:r>
              <a:rPr lang="kn-IN" dirty="0" smtClean="0">
                <a:solidFill>
                  <a:srgbClr val="C00000"/>
                </a:solidFill>
              </a:rPr>
              <a:t>ಹಣಕಾಸಿನ ನಿರ್ಧಾರ</a:t>
            </a:r>
            <a:r>
              <a:rPr lang="kn-IN" dirty="0" smtClean="0"/>
              <a:t> </a:t>
            </a:r>
            <a:r>
              <a:rPr lang="en-US" dirty="0" smtClean="0"/>
              <a:t>Proportion </a:t>
            </a:r>
            <a:r>
              <a:rPr lang="en-US" dirty="0"/>
              <a:t>of equity and </a:t>
            </a:r>
            <a:r>
              <a:rPr lang="en-US" dirty="0" smtClean="0"/>
              <a:t>debt.</a:t>
            </a:r>
          </a:p>
          <a:p>
            <a:pPr marL="514350" indent="-514350">
              <a:buNone/>
            </a:pPr>
            <a:r>
              <a:rPr lang="en-US" dirty="0" smtClean="0"/>
              <a:t>c</a:t>
            </a:r>
            <a:r>
              <a:rPr lang="en-US" dirty="0"/>
              <a:t>) Investment decisions </a:t>
            </a:r>
            <a:r>
              <a:rPr lang="en-US" dirty="0" smtClean="0"/>
              <a:t>-</a:t>
            </a:r>
            <a:r>
              <a:rPr lang="kn-IN" dirty="0" smtClean="0"/>
              <a:t> </a:t>
            </a:r>
            <a:r>
              <a:rPr lang="kn-IN" dirty="0" smtClean="0">
                <a:solidFill>
                  <a:srgbClr val="C00000"/>
                </a:solidFill>
              </a:rPr>
              <a:t>ಹೂಡಿಕೆ ನಿರ್ಧಾರ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How </a:t>
            </a:r>
            <a:r>
              <a:rPr lang="en-US" dirty="0"/>
              <a:t>much cash will be invested in fixed assets.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</a:t>
            </a:r>
            <a:r>
              <a:rPr lang="en-US" dirty="0"/>
              <a:t>) Dividend </a:t>
            </a:r>
            <a:r>
              <a:rPr lang="en-US" dirty="0" smtClean="0"/>
              <a:t>decision- </a:t>
            </a:r>
            <a:r>
              <a:rPr lang="kn-IN" dirty="0" smtClean="0">
                <a:solidFill>
                  <a:srgbClr val="C00000"/>
                </a:solidFill>
              </a:rPr>
              <a:t>ಲಾಭಾಂಶ ನಿರ್ಧಾರ 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   allocation </a:t>
            </a:r>
            <a:r>
              <a:rPr lang="en-US" dirty="0"/>
              <a:t>of </a:t>
            </a:r>
            <a:r>
              <a:rPr lang="en-US" dirty="0" smtClean="0"/>
              <a:t>profit </a:t>
            </a:r>
            <a:r>
              <a:rPr lang="en-US" dirty="0"/>
              <a:t>for the payment of dividend and retaining certain part of it for reinvestment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Financial Decisions</a:t>
            </a:r>
            <a:r>
              <a:rPr lang="en-US" dirty="0" smtClean="0"/>
              <a:t> -</a:t>
            </a:r>
            <a:r>
              <a:rPr lang="kn-IN" dirty="0" smtClean="0"/>
              <a:t> </a:t>
            </a:r>
            <a:r>
              <a:rPr lang="kn-IN" sz="3600" dirty="0" smtClean="0">
                <a:solidFill>
                  <a:srgbClr val="C00000"/>
                </a:solidFill>
              </a:rPr>
              <a:t>ಹಣಕಾಸಿನ ನಿರ್ಧಾರ</a:t>
            </a:r>
            <a:r>
              <a:rPr lang="kn-IN" sz="3200" b="1" dirty="0" smtClean="0">
                <a:solidFill>
                  <a:srgbClr val="C00000"/>
                </a:solidFill>
              </a:rPr>
              <a:t>ಗಳು</a:t>
            </a:r>
            <a:r>
              <a:rPr lang="kn-IN" sz="3200" b="1" dirty="0" smtClean="0"/>
              <a:t/>
            </a:r>
            <a:br>
              <a:rPr lang="kn-IN" sz="3200" b="1" dirty="0" smtClean="0"/>
            </a:b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marL="398463" indent="-398463">
              <a:buNone/>
            </a:pPr>
            <a:r>
              <a:rPr lang="en-US" dirty="0" smtClean="0"/>
              <a:t>a) Fund </a:t>
            </a:r>
            <a:r>
              <a:rPr lang="en-US" dirty="0"/>
              <a:t>requirement </a:t>
            </a:r>
            <a:r>
              <a:rPr lang="en-US" dirty="0" smtClean="0"/>
              <a:t>decision – </a:t>
            </a:r>
            <a:r>
              <a:rPr lang="kn-IN" sz="2600" b="1" dirty="0" smtClean="0">
                <a:solidFill>
                  <a:srgbClr val="C00000"/>
                </a:solidFill>
              </a:rPr>
              <a:t>ಬಂಡವಾಳದ ಅವಶ್ಯಕತೆಗಳ ಅಂದಾಜು</a:t>
            </a:r>
            <a:r>
              <a:rPr lang="en-US" sz="2600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    Fixed and Working capital</a:t>
            </a:r>
          </a:p>
          <a:p>
            <a:pPr marL="514350" indent="-514350">
              <a:buNone/>
            </a:pPr>
            <a:r>
              <a:rPr lang="en-US" dirty="0" smtClean="0"/>
              <a:t>b</a:t>
            </a:r>
            <a:r>
              <a:rPr lang="en-US" dirty="0"/>
              <a:t>) Financing decisions </a:t>
            </a:r>
            <a:r>
              <a:rPr lang="en-US" dirty="0" smtClean="0"/>
              <a:t>-</a:t>
            </a:r>
            <a:r>
              <a:rPr lang="kn-IN" dirty="0" smtClean="0"/>
              <a:t> </a:t>
            </a:r>
            <a:r>
              <a:rPr lang="kn-IN" dirty="0" smtClean="0">
                <a:solidFill>
                  <a:srgbClr val="C00000"/>
                </a:solidFill>
              </a:rPr>
              <a:t>ಹಣಕಾಸಿನ ನಿರ್ಧಾರ</a:t>
            </a:r>
            <a:r>
              <a:rPr lang="kn-IN" dirty="0" smtClean="0"/>
              <a:t> </a:t>
            </a:r>
            <a:r>
              <a:rPr lang="en-US" dirty="0" smtClean="0"/>
              <a:t>Proportion </a:t>
            </a:r>
            <a:r>
              <a:rPr lang="en-US" dirty="0"/>
              <a:t>of equity and </a:t>
            </a:r>
            <a:r>
              <a:rPr lang="en-US" dirty="0" smtClean="0"/>
              <a:t>debt.</a:t>
            </a:r>
          </a:p>
          <a:p>
            <a:pPr marL="514350" indent="-514350">
              <a:buNone/>
            </a:pPr>
            <a:r>
              <a:rPr lang="en-US" dirty="0" smtClean="0"/>
              <a:t>c</a:t>
            </a:r>
            <a:r>
              <a:rPr lang="en-US" dirty="0"/>
              <a:t>) Investment decisions </a:t>
            </a:r>
            <a:r>
              <a:rPr lang="en-US" dirty="0" smtClean="0"/>
              <a:t>-</a:t>
            </a:r>
            <a:r>
              <a:rPr lang="kn-IN" dirty="0" smtClean="0"/>
              <a:t> </a:t>
            </a:r>
            <a:r>
              <a:rPr lang="kn-IN" dirty="0" smtClean="0">
                <a:solidFill>
                  <a:srgbClr val="C00000"/>
                </a:solidFill>
              </a:rPr>
              <a:t>ಹೂಡಿಕೆ ನಿರ್ಧಾರ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  </a:t>
            </a:r>
            <a:r>
              <a:rPr lang="en-US" dirty="0" smtClean="0"/>
              <a:t>How </a:t>
            </a:r>
            <a:r>
              <a:rPr lang="en-US" dirty="0"/>
              <a:t>much cash will be invested in fixed assets.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d</a:t>
            </a:r>
            <a:r>
              <a:rPr lang="en-US" dirty="0"/>
              <a:t>) Dividend </a:t>
            </a:r>
            <a:r>
              <a:rPr lang="en-US" dirty="0" smtClean="0"/>
              <a:t>decision- </a:t>
            </a:r>
            <a:r>
              <a:rPr lang="kn-IN" dirty="0" smtClean="0">
                <a:solidFill>
                  <a:srgbClr val="C00000"/>
                </a:solidFill>
              </a:rPr>
              <a:t>ಲಾಭಾಂಶ ನಿರ್ಧಾರ </a:t>
            </a:r>
            <a:endParaRPr lang="en-US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   allocation </a:t>
            </a:r>
            <a:r>
              <a:rPr lang="en-US" dirty="0"/>
              <a:t>of </a:t>
            </a:r>
            <a:r>
              <a:rPr lang="en-US" dirty="0" smtClean="0"/>
              <a:t>profit </a:t>
            </a:r>
            <a:r>
              <a:rPr lang="en-US" dirty="0"/>
              <a:t>for the payment of dividend and retaining certain part of it for reinvestment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Financial planning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/>
              <a:t>Financial planning means deciding in advance how much fund is required for a particular </a:t>
            </a:r>
            <a:r>
              <a:rPr lang="en-US" dirty="0" smtClean="0"/>
              <a:t>business.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C00000"/>
                </a:solidFill>
              </a:rPr>
              <a:t>Features /Cannons of </a:t>
            </a:r>
            <a:r>
              <a:rPr lang="en-US" b="1" dirty="0">
                <a:solidFill>
                  <a:srgbClr val="C00000"/>
                </a:solidFill>
              </a:rPr>
              <a:t>a sound financial </a:t>
            </a:r>
            <a:r>
              <a:rPr lang="en-US" b="1" dirty="0" smtClean="0">
                <a:solidFill>
                  <a:srgbClr val="C00000"/>
                </a:solidFill>
              </a:rPr>
              <a:t>pla</a:t>
            </a:r>
            <a:r>
              <a:rPr lang="en-US" b="1" dirty="0">
                <a:solidFill>
                  <a:srgbClr val="C00000"/>
                </a:solidFill>
              </a:rPr>
              <a:t>n</a:t>
            </a:r>
            <a:endParaRPr lang="en-US" dirty="0"/>
          </a:p>
          <a:p>
            <a:pPr>
              <a:buNone/>
            </a:pPr>
            <a:r>
              <a:rPr lang="en-US" b="1" dirty="0"/>
              <a:t> </a:t>
            </a:r>
            <a:r>
              <a:rPr lang="en-US" dirty="0" smtClean="0"/>
              <a:t>a) Simplicity     e)Provision for contingencies</a:t>
            </a:r>
          </a:p>
          <a:p>
            <a:pPr>
              <a:buNone/>
            </a:pPr>
            <a:r>
              <a:rPr lang="en-US" dirty="0" smtClean="0"/>
              <a:t>b</a:t>
            </a:r>
            <a:r>
              <a:rPr lang="en-US" dirty="0"/>
              <a:t>) Flexibility </a:t>
            </a:r>
            <a:r>
              <a:rPr lang="en-US" dirty="0" smtClean="0"/>
              <a:t>     f) Intensive use of capital</a:t>
            </a:r>
          </a:p>
          <a:p>
            <a:pPr>
              <a:buNone/>
            </a:pPr>
            <a:r>
              <a:rPr lang="en-US" dirty="0" smtClean="0"/>
              <a:t>c</a:t>
            </a:r>
            <a:r>
              <a:rPr lang="en-US" dirty="0"/>
              <a:t>) Liquidity </a:t>
            </a:r>
            <a:r>
              <a:rPr lang="en-US" dirty="0" smtClean="0"/>
              <a:t>        g) Period of finance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en-US" dirty="0"/>
              <a:t>) </a:t>
            </a:r>
            <a:r>
              <a:rPr lang="en-US" dirty="0" smtClean="0"/>
              <a:t>Economy        f) Solvency</a:t>
            </a:r>
            <a:endParaRPr lang="en-US" dirty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FUNCTIONS OF FINANCIAL MANAGEMENT</a:t>
            </a:r>
            <a:br>
              <a:rPr lang="en-US" sz="3100" b="1" dirty="0" smtClean="0"/>
            </a:br>
            <a:r>
              <a:rPr lang="kn-IN" sz="3100" b="1" dirty="0" smtClean="0">
                <a:solidFill>
                  <a:srgbClr val="FF0000"/>
                </a:solidFill>
              </a:rPr>
              <a:t>ಹಣಕಾಸು ನಿರ್ವಹಣೆಯ ಕಾರ್ಯಗಳು</a:t>
            </a:r>
            <a:br>
              <a:rPr lang="kn-IN" sz="3100" b="1" dirty="0" smtClean="0">
                <a:solidFill>
                  <a:srgbClr val="FF0000"/>
                </a:solidFill>
              </a:rPr>
            </a:br>
            <a:r>
              <a:rPr lang="kn-IN" sz="3100" dirty="0" smtClean="0">
                <a:solidFill>
                  <a:srgbClr val="FF0000"/>
                </a:solidFill>
              </a:rPr>
              <a:t/>
            </a:r>
            <a:br>
              <a:rPr lang="kn-IN" sz="3100" dirty="0" smtClean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Managerial Functions</a:t>
            </a:r>
          </a:p>
          <a:p>
            <a:pPr lvl="0"/>
            <a:r>
              <a:rPr lang="en-US" b="1" dirty="0"/>
              <a:t>Estimation of capital requirements </a:t>
            </a: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   </a:t>
            </a:r>
            <a:r>
              <a:rPr lang="kn-IN" sz="2800" b="1" dirty="0" smtClean="0">
                <a:solidFill>
                  <a:srgbClr val="FF0000"/>
                </a:solidFill>
              </a:rPr>
              <a:t>ಬಂಡವಾಳದ ಅವಶ್ಯಕತೆಗಳ ಅಂದಾಜು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Financing </a:t>
            </a:r>
            <a:r>
              <a:rPr lang="en-US" b="1" dirty="0" smtClean="0"/>
              <a:t>decisions - </a:t>
            </a:r>
            <a:r>
              <a:rPr lang="kn-IN" b="1" dirty="0" smtClean="0">
                <a:solidFill>
                  <a:srgbClr val="FF0000"/>
                </a:solidFill>
              </a:rPr>
              <a:t>ಬಂಡವಾಳ ಸಂಯೋಜನೆಯ ನಿರ್ಣಯ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Investment </a:t>
            </a:r>
            <a:r>
              <a:rPr lang="en-US" b="1" dirty="0" smtClean="0"/>
              <a:t>decisions - </a:t>
            </a:r>
            <a:r>
              <a:rPr lang="kn-IN" b="1" dirty="0" smtClean="0">
                <a:solidFill>
                  <a:srgbClr val="FF0000"/>
                </a:solidFill>
              </a:rPr>
              <a:t>ನಿಧಿಯ ಹೂಡಿಕೆ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/>
            <a:r>
              <a:rPr lang="en-US" b="1" dirty="0"/>
              <a:t>Dividend </a:t>
            </a:r>
            <a:r>
              <a:rPr lang="en-US" b="1" dirty="0" smtClean="0"/>
              <a:t>decision – </a:t>
            </a:r>
            <a:r>
              <a:rPr lang="kn-IN" b="1" dirty="0" smtClean="0">
                <a:solidFill>
                  <a:srgbClr val="C00000"/>
                </a:solidFill>
              </a:rPr>
              <a:t>ಲಾಭಾಂಶ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kn-IN" dirty="0" smtClean="0">
                <a:solidFill>
                  <a:srgbClr val="C00000"/>
                </a:solidFill>
              </a:rPr>
              <a:t>ನಿರ್ಧಾರ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/>
              <a:t>Management of </a:t>
            </a:r>
            <a:r>
              <a:rPr lang="en-US" b="1" dirty="0" smtClean="0"/>
              <a:t>cash - </a:t>
            </a:r>
            <a:r>
              <a:rPr lang="kn-IN" b="1" dirty="0" smtClean="0">
                <a:solidFill>
                  <a:srgbClr val="C00000"/>
                </a:solidFill>
              </a:rPr>
              <a:t>ನಗದು ನಿರ್ವಹಣೆ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 smtClean="0"/>
              <a:t>Advise Top Management - </a:t>
            </a:r>
          </a:p>
          <a:p>
            <a:pPr lvl="0"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Routine Functions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To ensure supply of funds</a:t>
            </a:r>
          </a:p>
          <a:p>
            <a:r>
              <a:rPr lang="en-US" dirty="0" smtClean="0"/>
              <a:t>To negotiate with bankers</a:t>
            </a:r>
          </a:p>
          <a:p>
            <a:r>
              <a:rPr lang="en-US" dirty="0" smtClean="0"/>
              <a:t>To safeguard cash balance</a:t>
            </a:r>
          </a:p>
          <a:p>
            <a:r>
              <a:rPr lang="en-US" dirty="0" smtClean="0"/>
              <a:t>Record keeping</a:t>
            </a:r>
          </a:p>
          <a:p>
            <a:r>
              <a:rPr lang="en-US" dirty="0" smtClean="0"/>
              <a:t>To provide the information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Rol</a:t>
            </a:r>
            <a:r>
              <a:rPr lang="en-US" sz="3200" b="1" dirty="0" smtClean="0">
                <a:solidFill>
                  <a:srgbClr val="0070C0"/>
                </a:solidFill>
              </a:rPr>
              <a:t>e and responsibilities of financial management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 smtClean="0">
                <a:solidFill>
                  <a:srgbClr val="C00000"/>
                </a:solidFill>
              </a:rPr>
              <a:t>Primary Responsibilities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to Society       Financial Planning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Raising of funds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Proper </a:t>
            </a:r>
            <a:r>
              <a:rPr lang="en-US" b="1" dirty="0" err="1" smtClean="0"/>
              <a:t>Utilisation</a:t>
            </a:r>
            <a:r>
              <a:rPr lang="en-US" b="1" dirty="0" smtClean="0"/>
              <a:t> of funds</a:t>
            </a:r>
          </a:p>
          <a:p>
            <a:pPr marL="514350" indent="-514350">
              <a:buAutoNum type="alphaLcParenR"/>
            </a:pPr>
            <a:r>
              <a:rPr lang="en-US" b="1" dirty="0" smtClean="0"/>
              <a:t>Appropriation of profits</a:t>
            </a:r>
          </a:p>
          <a:p>
            <a:pPr marL="514350" indent="-514350">
              <a:buAutoNum type="alphaUcPeriod" startAt="2"/>
            </a:pPr>
            <a:r>
              <a:rPr lang="en-US" b="1" dirty="0" smtClean="0">
                <a:solidFill>
                  <a:srgbClr val="C00000"/>
                </a:solidFill>
              </a:rPr>
              <a:t>Other  Responsibilities  </a:t>
            </a:r>
          </a:p>
          <a:p>
            <a:pPr marL="58738" indent="-58738">
              <a:buNone/>
            </a:pPr>
            <a:r>
              <a:rPr lang="en-US" sz="2800" b="1" dirty="0" smtClean="0"/>
              <a:t> </a:t>
            </a:r>
            <a:r>
              <a:rPr lang="en-US" b="1" dirty="0" smtClean="0"/>
              <a:t>a) Responsibilities to Shareholders, </a:t>
            </a:r>
          </a:p>
          <a:p>
            <a:pPr marL="58738" indent="-58738">
              <a:buNone/>
            </a:pPr>
            <a:r>
              <a:rPr lang="en-US" b="1" dirty="0" smtClean="0"/>
              <a:t> b) to Employees       c)to Customers</a:t>
            </a:r>
          </a:p>
          <a:p>
            <a:pPr marL="58738" indent="-58738">
              <a:buNone/>
            </a:pPr>
            <a:r>
              <a:rPr lang="en-US" b="1" dirty="0" smtClean="0"/>
              <a:t> d)        e)to Creditors</a:t>
            </a:r>
          </a:p>
          <a:p>
            <a:pPr marL="58738" indent="-58738">
              <a:buAutoNum type="arabicPeriod"/>
            </a:pPr>
            <a:endParaRPr lang="en-US" b="1" dirty="0" smtClean="0"/>
          </a:p>
          <a:p>
            <a:pPr marL="58738" indent="-58738">
              <a:buAutoNum type="arabicPeriod"/>
            </a:pPr>
            <a:endParaRPr lang="en-US" sz="3600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UcPeriod" startAt="2"/>
            </a:pPr>
            <a:endParaRPr lang="en-US" b="1" dirty="0" smtClean="0">
              <a:solidFill>
                <a:srgbClr val="C00000"/>
              </a:solidFill>
            </a:endParaRPr>
          </a:p>
          <a:p>
            <a:pPr marL="514350" indent="-514350">
              <a:buAutoNum type="alphaLcParenR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483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Principles of Financial Management   </vt:lpstr>
      <vt:lpstr>Financial Management ಹಣಕಾಸು ನಿರ್ವಹಣೆ</vt:lpstr>
      <vt:lpstr>    </vt:lpstr>
      <vt:lpstr> Financial Decisions - ಹಣಕಾಸಿನ ನಿರ್ಧಾರಗಳು </vt:lpstr>
      <vt:lpstr> Financial Decisions - ಹಣಕಾಸಿನ ನಿರ್ಧಾರಗಳು </vt:lpstr>
      <vt:lpstr> Financial planning</vt:lpstr>
      <vt:lpstr>      FUNCTIONS OF FINANCIAL MANAGEMENT ಹಣಕಾಸು ನಿರ್ವಹಣೆಯ ಕಾರ್ಯಗಳು  </vt:lpstr>
      <vt:lpstr>Routine Functions</vt:lpstr>
      <vt:lpstr>Role and responsibilities of financial management</vt:lpstr>
      <vt:lpstr>Financial Planning ಹಣಕಾಸು ಯೋಜನೆಯ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Management </dc:title>
  <dc:creator>admin</dc:creator>
  <cp:lastModifiedBy>ACER</cp:lastModifiedBy>
  <cp:revision>26</cp:revision>
  <dcterms:created xsi:type="dcterms:W3CDTF">2020-10-26T14:35:22Z</dcterms:created>
  <dcterms:modified xsi:type="dcterms:W3CDTF">2022-10-04T09:37:57Z</dcterms:modified>
</cp:coreProperties>
</file>